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8288000" cy="10287000"/>
  <p:notesSz cx="6858000" cy="9144000"/>
  <p:embeddedFontLst>
    <p:embeddedFont>
      <p:font typeface="Merriweather" panose="020B0604020202020204" charset="-52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TT Phobos Bold" panose="020B0604020202020204" charset="-52"/>
      <p:bold r:id="rId19"/>
    </p:embeddedFont>
    <p:embeddedFont>
      <p:font typeface="Merriweather Bold" panose="020B0604020202020204" charset="-52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319139" flipH="1">
            <a:off x="1717312" y="-2532663"/>
            <a:ext cx="14853376" cy="15352326"/>
          </a:xfrm>
          <a:custGeom>
            <a:avLst/>
            <a:gdLst/>
            <a:ahLst/>
            <a:cxnLst/>
            <a:rect l="l" t="t" r="r" b="b"/>
            <a:pathLst>
              <a:path w="14853376" h="1535232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19174" y="1706223"/>
            <a:ext cx="14540532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0"/>
              </a:lnSpc>
            </a:pPr>
            <a:r>
              <a:rPr lang="en-US" sz="14000">
                <a:solidFill>
                  <a:srgbClr val="000000"/>
                </a:solidFill>
                <a:latin typeface="Merriweather" panose="00000500000000000000"/>
              </a:rPr>
              <a:t>Розрахунок матриці долі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8164830"/>
            <a:ext cx="5306212" cy="1080770"/>
            <a:chOff x="0" y="0"/>
            <a:chExt cx="7074949" cy="1441027"/>
          </a:xfrm>
        </p:grpSpPr>
        <p:sp>
          <p:nvSpPr>
            <p:cNvPr id="6" name="TextBox 6"/>
            <p:cNvSpPr txBox="1"/>
            <p:nvPr/>
          </p:nvSpPr>
          <p:spPr>
            <a:xfrm>
              <a:off x="0" y="774277"/>
              <a:ext cx="7074949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erriweather Bold" panose="00000800000000000000"/>
                </a:rPr>
                <a:t>Куктенко Олександра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074949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erriweather Bold" panose="00000800000000000000"/>
                </a:rPr>
                <a:t>Бутник Дмитро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48893" y="1695547"/>
            <a:ext cx="12790215" cy="7562753"/>
          </a:xfrm>
          <a:custGeom>
            <a:avLst/>
            <a:gdLst/>
            <a:ahLst/>
            <a:cxnLst/>
            <a:rect l="l" t="t" r="r" b="b"/>
            <a:pathLst>
              <a:path w="12790215" h="7562753">
                <a:moveTo>
                  <a:pt x="0" y="0"/>
                </a:moveTo>
                <a:lnTo>
                  <a:pt x="12790214" y="0"/>
                </a:lnTo>
                <a:lnTo>
                  <a:pt x="12790214" y="7562753"/>
                </a:lnTo>
                <a:lnTo>
                  <a:pt x="0" y="7562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422015" y="495300"/>
            <a:ext cx="11443970" cy="5302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Помилка при вводі невалідних даних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71228" y="1926687"/>
            <a:ext cx="11745543" cy="7331613"/>
          </a:xfrm>
          <a:custGeom>
            <a:avLst/>
            <a:gdLst/>
            <a:ahLst/>
            <a:cxnLst/>
            <a:rect l="l" t="t" r="r" b="b"/>
            <a:pathLst>
              <a:path w="11745543" h="7331613">
                <a:moveTo>
                  <a:pt x="0" y="0"/>
                </a:moveTo>
                <a:lnTo>
                  <a:pt x="11745544" y="0"/>
                </a:lnTo>
                <a:lnTo>
                  <a:pt x="11745544" y="7331613"/>
                </a:lnTo>
                <a:lnTo>
                  <a:pt x="0" y="7331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99755" y="561340"/>
            <a:ext cx="1268849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Вікно інформації: Вибір “Індивідуальна матриця”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59158" y="3015436"/>
            <a:ext cx="9369683" cy="6795594"/>
          </a:xfrm>
          <a:custGeom>
            <a:avLst/>
            <a:gdLst/>
            <a:ahLst/>
            <a:cxnLst/>
            <a:rect l="l" t="t" r="r" b="b"/>
            <a:pathLst>
              <a:path w="9369683" h="6795594">
                <a:moveTo>
                  <a:pt x="0" y="0"/>
                </a:moveTo>
                <a:lnTo>
                  <a:pt x="9369684" y="0"/>
                </a:lnTo>
                <a:lnTo>
                  <a:pt x="9369684" y="6795594"/>
                </a:lnTo>
                <a:lnTo>
                  <a:pt x="0" y="67955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766388" y="1882242"/>
            <a:ext cx="6755224" cy="894732"/>
          </a:xfrm>
          <a:custGeom>
            <a:avLst/>
            <a:gdLst/>
            <a:ahLst/>
            <a:cxnLst/>
            <a:rect l="l" t="t" r="r" b="b"/>
            <a:pathLst>
              <a:path w="6755224" h="894732">
                <a:moveTo>
                  <a:pt x="0" y="0"/>
                </a:moveTo>
                <a:lnTo>
                  <a:pt x="6755224" y="0"/>
                </a:lnTo>
                <a:lnTo>
                  <a:pt x="6755224" y="894732"/>
                </a:lnTo>
                <a:lnTo>
                  <a:pt x="0" y="8947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181600" y="678815"/>
            <a:ext cx="7820660" cy="6064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Збережена матриця у PDF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70559" y="-354056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23416" y="4412557"/>
            <a:ext cx="18536907" cy="7108531"/>
            <a:chOff x="0" y="0"/>
            <a:chExt cx="24715876" cy="9478041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24715876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2930" lvl="1" indent="-291465">
                <a:lnSpc>
                  <a:spcPts val="3780"/>
                </a:lnSpc>
                <a:buFont typeface="Arial" panose="020B0604020202020204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Merriweather" panose="00000500000000000000"/>
                </a:rPr>
                <a:t>Інтерфейс має три вікна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05891"/>
              <a:ext cx="24715876" cy="1788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Головне вікно:</a:t>
              </a: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 введення ім’я та дати народження користувача</a:t>
              </a: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перелік та загальний опис усіх Арканів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56593"/>
              <a:ext cx="24715876" cy="1178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Вікно з детальною інформацією</a:t>
              </a: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 вивід детальної інформації з рисунком аркану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297695"/>
              <a:ext cx="24715876" cy="2421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2930" lvl="1" indent="-291465">
                <a:lnSpc>
                  <a:spcPts val="3780"/>
                </a:lnSpc>
                <a:buFont typeface="Arial" panose="020B0604020202020204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Merriweather" panose="00000500000000000000"/>
                </a:rPr>
                <a:t>Вікно Інформації</a:t>
              </a: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вивід матриці Долі через розрахунок дати народження</a:t>
              </a:r>
            </a:p>
            <a:p>
              <a:pPr marL="561340" lvl="1" indent="-280670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Merriweather" panose="00000500000000000000"/>
                </a:rPr>
                <a:t>збереження матриці та інформації у PDF-форматі</a:t>
              </a:r>
            </a:p>
            <a:p>
              <a:pPr>
                <a:lnSpc>
                  <a:spcPts val="3640"/>
                </a:lnSpc>
              </a:pPr>
              <a:endParaRPr lang="en-US" sz="2600">
                <a:solidFill>
                  <a:srgbClr val="000000"/>
                </a:solidFill>
                <a:latin typeface="Merriweather" panose="0000050000000000000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801766"/>
              <a:ext cx="247158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 panose="020B0604020202020204"/>
                <a:buChar char="•"/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1270559" y="3971868"/>
            <a:ext cx="5220213" cy="5243702"/>
          </a:xfrm>
          <a:custGeom>
            <a:avLst/>
            <a:gdLst/>
            <a:ahLst/>
            <a:cxnLst/>
            <a:rect l="l" t="t" r="r" b="b"/>
            <a:pathLst>
              <a:path w="5220213" h="5243702">
                <a:moveTo>
                  <a:pt x="0" y="0"/>
                </a:moveTo>
                <a:lnTo>
                  <a:pt x="5220213" y="0"/>
                </a:lnTo>
                <a:lnTo>
                  <a:pt x="5220213" y="5243702"/>
                </a:lnTo>
                <a:lnTo>
                  <a:pt x="0" y="52437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2" t="-135" r="-29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22327" y="194178"/>
            <a:ext cx="13443347" cy="1094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6400">
                <a:solidFill>
                  <a:srgbClr val="000000"/>
                </a:solidFill>
                <a:latin typeface="Merriweather Bold" panose="00000800000000000000"/>
              </a:rPr>
              <a:t>Розширена постановка задачі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9373" y="1694996"/>
            <a:ext cx="16769725" cy="2603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70"/>
              </a:lnSpc>
            </a:pP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Було</a:t>
            </a:r>
            <a:r>
              <a:rPr lang="en-US" sz="2835" dirty="0">
                <a:solidFill>
                  <a:srgbClr val="000000"/>
                </a:solidFill>
                <a:latin typeface="Merriweather Bold" panose="000008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поставлено</a:t>
            </a:r>
            <a:r>
              <a:rPr lang="en-US" sz="2835" dirty="0">
                <a:solidFill>
                  <a:srgbClr val="000000"/>
                </a:solidFill>
                <a:latin typeface="Merriweather Bold" panose="000008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завдання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створення</a:t>
            </a:r>
            <a:r>
              <a:rPr lang="en-US" sz="2835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smtClean="0">
                <a:solidFill>
                  <a:srgbClr val="000000"/>
                </a:solidFill>
                <a:latin typeface="Merriweather" panose="00000500000000000000"/>
              </a:rPr>
              <a:t>WPF</a:t>
            </a:r>
            <a:r>
              <a:rPr lang="en-US" sz="2835" smtClean="0">
                <a:solidFill>
                  <a:srgbClr val="000000"/>
                </a:solidFill>
                <a:latin typeface="Merriweather" panose="00000500000000000000"/>
              </a:rPr>
              <a:t>-</a:t>
            </a:r>
            <a:r>
              <a:rPr lang="en-US" sz="2835" dirty="0" err="1" smtClean="0">
                <a:solidFill>
                  <a:srgbClr val="000000"/>
                </a:solidFill>
                <a:latin typeface="Merriweather" panose="00000500000000000000"/>
              </a:rPr>
              <a:t>застосунку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,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що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буде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аналогом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“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Матриці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Долі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”</a:t>
            </a:r>
          </a:p>
          <a:p>
            <a:pPr>
              <a:lnSpc>
                <a:spcPts val="3970"/>
              </a:lnSpc>
            </a:pP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Основна</a:t>
            </a:r>
            <a:r>
              <a:rPr lang="en-US" sz="2835" dirty="0">
                <a:solidFill>
                  <a:srgbClr val="000000"/>
                </a:solidFill>
                <a:latin typeface="Merriweather Bold" panose="000008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мета</a:t>
            </a:r>
            <a:r>
              <a:rPr lang="en-US" sz="2835" dirty="0">
                <a:solidFill>
                  <a:srgbClr val="000000"/>
                </a:solidFill>
                <a:latin typeface="Merriweather Bold" panose="000008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 Bold" panose="00000800000000000000"/>
              </a:rPr>
              <a:t>програми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-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обчислення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та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відображення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матриці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долі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користувача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, а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також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забезпечення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можливості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збереження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цієї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матриці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у </a:t>
            </a:r>
            <a:r>
              <a:rPr lang="en-US" sz="2835" dirty="0" err="1">
                <a:solidFill>
                  <a:srgbClr val="000000"/>
                </a:solidFill>
                <a:latin typeface="Merriweather" panose="00000500000000000000"/>
              </a:rPr>
              <a:t>форматі</a:t>
            </a:r>
            <a:r>
              <a:rPr lang="en-US" sz="2835" dirty="0">
                <a:solidFill>
                  <a:srgbClr val="000000"/>
                </a:solidFill>
                <a:latin typeface="Merriweather" panose="00000500000000000000"/>
              </a:rPr>
              <a:t> PDF.</a:t>
            </a:r>
          </a:p>
          <a:p>
            <a:pPr>
              <a:lnSpc>
                <a:spcPts val="4250"/>
              </a:lnSpc>
            </a:pPr>
            <a:endParaRPr lang="en-US" sz="2835" dirty="0">
              <a:solidFill>
                <a:srgbClr val="000000"/>
              </a:solidFill>
              <a:latin typeface="Merriweather" panose="000005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44498" y="1688109"/>
            <a:ext cx="7097821" cy="5552092"/>
            <a:chOff x="0" y="0"/>
            <a:chExt cx="1145014" cy="8956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5014" cy="895659"/>
            </a:xfrm>
            <a:custGeom>
              <a:avLst/>
              <a:gdLst/>
              <a:ahLst/>
              <a:cxnLst/>
              <a:rect l="l" t="t" r="r" b="b"/>
              <a:pathLst>
                <a:path w="1145014" h="895659">
                  <a:moveTo>
                    <a:pt x="98499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735639"/>
                  </a:lnTo>
                  <a:lnTo>
                    <a:pt x="160020" y="895659"/>
                  </a:lnTo>
                  <a:lnTo>
                    <a:pt x="984994" y="895659"/>
                  </a:lnTo>
                  <a:lnTo>
                    <a:pt x="1145014" y="735639"/>
                  </a:lnTo>
                  <a:lnTo>
                    <a:pt x="1145014" y="160020"/>
                  </a:lnTo>
                  <a:lnTo>
                    <a:pt x="984994" y="0"/>
                  </a:lnTo>
                  <a:close/>
                </a:path>
              </a:pathLst>
            </a:custGeom>
            <a:solidFill>
              <a:srgbClr val="F6956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3500" y="44450"/>
              <a:ext cx="1018014" cy="787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TT Phobos Bold" panose="02000803060000020004"/>
                </a:rPr>
                <a:t>XAML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273309" y="1688109"/>
            <a:ext cx="7070193" cy="5552092"/>
            <a:chOff x="0" y="0"/>
            <a:chExt cx="1140557" cy="8956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40557" cy="895659"/>
            </a:xfrm>
            <a:custGeom>
              <a:avLst/>
              <a:gdLst/>
              <a:ahLst/>
              <a:cxnLst/>
              <a:rect l="l" t="t" r="r" b="b"/>
              <a:pathLst>
                <a:path w="1140557" h="895659">
                  <a:moveTo>
                    <a:pt x="980537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735639"/>
                  </a:lnTo>
                  <a:lnTo>
                    <a:pt x="160020" y="895659"/>
                  </a:lnTo>
                  <a:lnTo>
                    <a:pt x="980537" y="895659"/>
                  </a:lnTo>
                  <a:lnTo>
                    <a:pt x="1140557" y="735639"/>
                  </a:lnTo>
                  <a:lnTo>
                    <a:pt x="1140557" y="160020"/>
                  </a:lnTo>
                  <a:lnTo>
                    <a:pt x="980537" y="0"/>
                  </a:lnTo>
                  <a:close/>
                </a:path>
              </a:pathLst>
            </a:custGeom>
            <a:solidFill>
              <a:srgbClr val="E0D2E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63500" y="44450"/>
              <a:ext cx="1013557" cy="787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r">
                <a:lnSpc>
                  <a:spcPts val="4290"/>
                </a:lnSpc>
              </a:pPr>
              <a:r>
                <a:rPr lang="en-US" sz="3300">
                  <a:solidFill>
                    <a:srgbClr val="000000"/>
                  </a:solidFill>
                  <a:latin typeface="TT Phobos Bold" panose="02000803060000020004"/>
                </a:rPr>
                <a:t>Cs 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569673" y="963363"/>
            <a:ext cx="7148655" cy="7001583"/>
            <a:chOff x="0" y="0"/>
            <a:chExt cx="889136" cy="8708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89136" cy="870843"/>
            </a:xfrm>
            <a:custGeom>
              <a:avLst/>
              <a:gdLst/>
              <a:ahLst/>
              <a:cxnLst/>
              <a:rect l="l" t="t" r="r" b="b"/>
              <a:pathLst>
                <a:path w="889136" h="870843">
                  <a:moveTo>
                    <a:pt x="651011" y="0"/>
                  </a:moveTo>
                  <a:lnTo>
                    <a:pt x="889136" y="238125"/>
                  </a:lnTo>
                  <a:lnTo>
                    <a:pt x="889136" y="632718"/>
                  </a:lnTo>
                  <a:lnTo>
                    <a:pt x="651011" y="870843"/>
                  </a:lnTo>
                  <a:lnTo>
                    <a:pt x="238125" y="870843"/>
                  </a:lnTo>
                  <a:lnTo>
                    <a:pt x="0" y="63271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51011" y="0"/>
                  </a:lnTo>
                  <a:close/>
                </a:path>
              </a:pathLst>
            </a:custGeom>
            <a:solidFill>
              <a:srgbClr val="FEFBF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63500" y="34925"/>
              <a:ext cx="762136" cy="772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 Bold" panose="00000800000000000000"/>
                </a:rPr>
                <a:t>Функціональні вимоги : 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Занесення даних користувача;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Вивід інформації;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Збереження отриманої інформації;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 Bold" panose="00000800000000000000"/>
                </a:rPr>
                <a:t>Нефункціональні вимоги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Зовнішній інтерфейс реалізований за допомоою WPF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Використання паттерну MVVM</a:t>
              </a:r>
            </a:p>
            <a:p>
              <a:pPr marL="539750" lvl="1" indent="-269875" algn="ctr">
                <a:lnSpc>
                  <a:spcPts val="3250"/>
                </a:lnSpc>
                <a:buFont typeface="Arial" panose="020B0604020202020204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Merriweather" panose="00000500000000000000"/>
                </a:rPr>
                <a:t>Додаток багатовіконний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295901" y="226168"/>
            <a:ext cx="14612437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Merriweather Bold" panose="00000800000000000000"/>
              </a:rPr>
              <a:t>Аналіз технічного завдання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588775" y="7584530"/>
            <a:ext cx="8915281" cy="44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0"/>
              </a:lnSpc>
            </a:pPr>
            <a:r>
              <a:rPr lang="en-US" sz="2635">
                <a:solidFill>
                  <a:srgbClr val="000000"/>
                </a:solidFill>
                <a:latin typeface="Merriweather Bold" panose="00000800000000000000"/>
              </a:rPr>
              <a:t>Розмежування задач між виконавцями проекту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21110" y="8166735"/>
            <a:ext cx="18089315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Merriweather" panose="00000500000000000000"/>
              </a:rPr>
              <a:t>Куктенко Олександра: працює з XAML кодом, розробляє інтерфейс та дизайн.</a:t>
            </a:r>
          </a:p>
          <a:p>
            <a:pPr algn="ctr">
              <a:lnSpc>
                <a:spcPts val="2940"/>
              </a:lnSpc>
            </a:pPr>
            <a:endParaRPr lang="en-US" sz="2500">
              <a:solidFill>
                <a:srgbClr val="000000"/>
              </a:solidFill>
              <a:latin typeface="Merriweather" panose="00000500000000000000"/>
            </a:endParaRPr>
          </a:p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Merriweather" panose="00000500000000000000"/>
              </a:rPr>
              <a:t>Бутник Дмитро: працює з CS кодом, розробляє та відлагоджує функціонал.</a:t>
            </a:r>
          </a:p>
          <a:p>
            <a:pPr algn="ctr">
              <a:lnSpc>
                <a:spcPts val="4200"/>
              </a:lnSpc>
            </a:pPr>
            <a:endParaRPr lang="en-US" sz="2500">
              <a:solidFill>
                <a:srgbClr val="000000"/>
              </a:solidFill>
              <a:latin typeface="Merriweather" panose="000005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66724" y="1763729"/>
            <a:ext cx="8754553" cy="7998764"/>
          </a:xfrm>
          <a:custGeom>
            <a:avLst/>
            <a:gdLst/>
            <a:ahLst/>
            <a:cxnLst/>
            <a:rect l="l" t="t" r="r" b="b"/>
            <a:pathLst>
              <a:path w="8754553" h="7998764">
                <a:moveTo>
                  <a:pt x="0" y="0"/>
                </a:moveTo>
                <a:lnTo>
                  <a:pt x="8754552" y="0"/>
                </a:lnTo>
                <a:lnTo>
                  <a:pt x="8754552" y="7998764"/>
                </a:lnTo>
                <a:lnTo>
                  <a:pt x="0" y="79987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43200" y="571500"/>
            <a:ext cx="13290550" cy="879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000000"/>
                </a:solidFill>
                <a:latin typeface="Merriweather Bold" panose="00000800000000000000"/>
              </a:rPr>
              <a:t>Функціональна схема програми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24764" y="1761091"/>
            <a:ext cx="6438472" cy="7960537"/>
          </a:xfrm>
          <a:custGeom>
            <a:avLst/>
            <a:gdLst/>
            <a:ahLst/>
            <a:cxnLst/>
            <a:rect l="l" t="t" r="r" b="b"/>
            <a:pathLst>
              <a:path w="6438472" h="7960537">
                <a:moveTo>
                  <a:pt x="0" y="0"/>
                </a:moveTo>
                <a:lnTo>
                  <a:pt x="6438472" y="0"/>
                </a:lnTo>
                <a:lnTo>
                  <a:pt x="6438472" y="7960537"/>
                </a:lnTo>
                <a:lnTo>
                  <a:pt x="0" y="79605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800600" y="479425"/>
            <a:ext cx="8621395" cy="8972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erriweather Bold" panose="00000800000000000000"/>
              </a:rPr>
              <a:t>Діаграма класів вікон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02429" y="1921613"/>
            <a:ext cx="11683143" cy="7336687"/>
          </a:xfrm>
          <a:custGeom>
            <a:avLst/>
            <a:gdLst/>
            <a:ahLst/>
            <a:cxnLst/>
            <a:rect l="l" t="t" r="r" b="b"/>
            <a:pathLst>
              <a:path w="11683143" h="7336687">
                <a:moveTo>
                  <a:pt x="0" y="0"/>
                </a:moveTo>
                <a:lnTo>
                  <a:pt x="11683142" y="0"/>
                </a:lnTo>
                <a:lnTo>
                  <a:pt x="11683142" y="7336687"/>
                </a:lnTo>
                <a:lnTo>
                  <a:pt x="0" y="7336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883003" y="596582"/>
            <a:ext cx="4521994" cy="77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  <a:spcBef>
                <a:spcPct val="0"/>
              </a:spcBef>
            </a:pPr>
            <a:r>
              <a:rPr lang="en-US" sz="4600">
                <a:solidFill>
                  <a:srgbClr val="000000"/>
                </a:solidFill>
                <a:latin typeface="Merriweather Bold" panose="00000800000000000000"/>
              </a:rPr>
              <a:t>Головне вікно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54940" y="1861970"/>
            <a:ext cx="11778120" cy="7396330"/>
          </a:xfrm>
          <a:custGeom>
            <a:avLst/>
            <a:gdLst/>
            <a:ahLst/>
            <a:cxnLst/>
            <a:rect l="l" t="t" r="r" b="b"/>
            <a:pathLst>
              <a:path w="11778120" h="7396330">
                <a:moveTo>
                  <a:pt x="0" y="0"/>
                </a:moveTo>
                <a:lnTo>
                  <a:pt x="11778120" y="0"/>
                </a:lnTo>
                <a:lnTo>
                  <a:pt x="11778120" y="7396330"/>
                </a:lnTo>
                <a:lnTo>
                  <a:pt x="0" y="7396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24200" y="962025"/>
            <a:ext cx="11608435" cy="65659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000000"/>
                </a:solidFill>
                <a:latin typeface="Merriweather Bold" panose="00000800000000000000"/>
              </a:rPr>
              <a:t>Головне вікно: індивідуальна матриця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68583" y="2087800"/>
            <a:ext cx="11350835" cy="7170500"/>
          </a:xfrm>
          <a:custGeom>
            <a:avLst/>
            <a:gdLst/>
            <a:ahLst/>
            <a:cxnLst/>
            <a:rect l="l" t="t" r="r" b="b"/>
            <a:pathLst>
              <a:path w="11350835" h="7170500">
                <a:moveTo>
                  <a:pt x="0" y="0"/>
                </a:moveTo>
                <a:lnTo>
                  <a:pt x="11350834" y="0"/>
                </a:lnTo>
                <a:lnTo>
                  <a:pt x="11350834" y="7170500"/>
                </a:lnTo>
                <a:lnTo>
                  <a:pt x="0" y="717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06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38600" y="952500"/>
            <a:ext cx="10330180" cy="66103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Головне вікно: матриця сумісності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71826" y="1802009"/>
            <a:ext cx="11144348" cy="7456291"/>
          </a:xfrm>
          <a:custGeom>
            <a:avLst/>
            <a:gdLst/>
            <a:ahLst/>
            <a:cxnLst/>
            <a:rect l="l" t="t" r="r" b="b"/>
            <a:pathLst>
              <a:path w="11144348" h="7456291">
                <a:moveTo>
                  <a:pt x="0" y="0"/>
                </a:moveTo>
                <a:lnTo>
                  <a:pt x="11144348" y="0"/>
                </a:lnTo>
                <a:lnTo>
                  <a:pt x="11144348" y="7456291"/>
                </a:lnTo>
                <a:lnTo>
                  <a:pt x="0" y="7456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52340" y="800100"/>
            <a:ext cx="8783320" cy="5740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Merriweather Bold" panose="00000800000000000000"/>
              </a:rPr>
              <a:t>Вікно детальної інформації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</Words>
  <Application>Microsoft Office PowerPoint</Application>
  <PresentationFormat>Произвольный</PresentationFormat>
  <Paragraphs>39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Merriweather</vt:lpstr>
      <vt:lpstr>Calibri</vt:lpstr>
      <vt:lpstr>TT Phobos Bold</vt:lpstr>
      <vt:lpstr>Merriweather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Pastel Orange Pastel Purple Professional Gradients College Thesis Education Presentation</dc:title>
  <dc:creator/>
  <cp:lastModifiedBy>Dima Butnyk</cp:lastModifiedBy>
  <cp:revision>3</cp:revision>
  <dcterms:created xsi:type="dcterms:W3CDTF">2006-08-16T00:00:00Z</dcterms:created>
  <dcterms:modified xsi:type="dcterms:W3CDTF">2023-12-07T11:43:14Z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9FE49DB36BA84BA5B1B45AC50BA43568_13</vt:lpwstr>
  </property>
  <property fmtid="{D5CDD505-2E9C-101B-9397-08002B2CF9AE}" pid="3" name="KSOProductBuildVer">
    <vt:lpwstr>1049-12.2.0.13306</vt:lpwstr>
  </property>
</Properties>
</file>

<file path=docProps/thumbnail.jpeg>
</file>